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74" r:id="rId2"/>
    <p:sldId id="257" r:id="rId3"/>
    <p:sldId id="259" r:id="rId4"/>
    <p:sldId id="262" r:id="rId5"/>
    <p:sldId id="260" r:id="rId6"/>
    <p:sldId id="265" r:id="rId7"/>
    <p:sldId id="264" r:id="rId8"/>
    <p:sldId id="276" r:id="rId9"/>
    <p:sldId id="266" r:id="rId10"/>
    <p:sldId id="268" r:id="rId11"/>
    <p:sldId id="269" r:id="rId12"/>
    <p:sldId id="275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/>
    <p:restoredTop sz="94579"/>
  </p:normalViewPr>
  <p:slideViewPr>
    <p:cSldViewPr snapToGrid="0" snapToObjects="1">
      <p:cViewPr>
        <p:scale>
          <a:sx n="76" d="100"/>
          <a:sy n="76" d="100"/>
        </p:scale>
        <p:origin x="5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kbgoda/Desktop/Y1S1/INFO1903/Assignments/Project%20Stage%203/XYZ%20Informatics%20Budg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'Informatics Budget'!$B$1:$B$12</c:f>
              <c:strCache>
                <c:ptCount val="12"/>
                <c:pt idx="0">
                  <c:v>XYZ Informatics Budget</c:v>
                </c:pt>
                <c:pt idx="1">
                  <c:v>% of Funds Allocated</c:v>
                </c:pt>
                <c:pt idx="11">
                  <c:v>Researchers</c:v>
                </c:pt>
              </c:strCache>
            </c:strRef>
          </c:cat>
          <c:val>
            <c:numRef>
              <c:f>'Informatics Budget'!$C$1:$C$12</c:f>
              <c:numCache>
                <c:formatCode>General</c:formatCode>
                <c:ptCount val="12"/>
                <c:pt idx="1">
                  <c:v>0.0</c:v>
                </c:pt>
                <c:pt idx="2">
                  <c:v>0.0</c:v>
                </c:pt>
                <c:pt idx="3" formatCode="&quot;$&quot;#,##0">
                  <c:v>3750.0</c:v>
                </c:pt>
                <c:pt idx="4">
                  <c:v>0.0</c:v>
                </c:pt>
                <c:pt idx="5" formatCode="&quot;$&quot;#,##0">
                  <c:v>6000.0</c:v>
                </c:pt>
                <c:pt idx="6">
                  <c:v>0.0</c:v>
                </c:pt>
                <c:pt idx="7" formatCode="&quot;$&quot;#,##0">
                  <c:v>550.0</c:v>
                </c:pt>
                <c:pt idx="8">
                  <c:v>0.0</c:v>
                </c:pt>
                <c:pt idx="9" formatCode="&quot;$&quot;#,##0">
                  <c:v>750.0</c:v>
                </c:pt>
              </c:numCache>
            </c:numRef>
          </c:val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'Informatics Budget'!$B$1:$B$12</c:f>
              <c:strCache>
                <c:ptCount val="12"/>
                <c:pt idx="0">
                  <c:v>XYZ Informatics Budget</c:v>
                </c:pt>
                <c:pt idx="1">
                  <c:v>% of Funds Allocated</c:v>
                </c:pt>
                <c:pt idx="11">
                  <c:v>Researchers</c:v>
                </c:pt>
              </c:strCache>
            </c:strRef>
          </c:cat>
          <c:val>
            <c:numRef>
              <c:f>'Informatics Budget'!$D$1:$D$12</c:f>
              <c:numCache>
                <c:formatCode>General</c:formatCode>
                <c:ptCount val="12"/>
              </c:numCache>
            </c:numRef>
          </c:val>
        </c:ser>
        <c:ser>
          <c:idx val="2"/>
          <c:order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'Informatics Budget'!$B$1:$B$12</c:f>
              <c:strCache>
                <c:ptCount val="12"/>
                <c:pt idx="0">
                  <c:v>XYZ Informatics Budget</c:v>
                </c:pt>
                <c:pt idx="1">
                  <c:v>% of Funds Allocated</c:v>
                </c:pt>
                <c:pt idx="11">
                  <c:v>Researchers</c:v>
                </c:pt>
              </c:strCache>
            </c:strRef>
          </c:cat>
          <c:val>
            <c:numRef>
              <c:f>'Informatics Budget'!$E$1:$E$12</c:f>
              <c:numCache>
                <c:formatCode>General</c:formatCode>
                <c:ptCount val="12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863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entut.com/data-mining/data-mining-techniques" TargetMode="External"/><Relationship Id="rId4" Type="http://schemas.openxmlformats.org/officeDocument/2006/relationships/hyperlink" Target="https://cryptohustle.com/bitcoin-user-adoption-on-the-ris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ursesearch.unimelb.edu.au/majors/140-informatic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- A new era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Unikey - KGOD6253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24467"/>
          </a:xfrm>
        </p:spPr>
        <p:txBody>
          <a:bodyPr/>
          <a:lstStyle/>
          <a:p>
            <a:r>
              <a:rPr lang="en-US" dirty="0" smtClean="0"/>
              <a:t>Overall advantages of </a:t>
            </a:r>
            <a:r>
              <a:rPr lang="en-US" dirty="0" smtClean="0"/>
              <a:t>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10267"/>
            <a:ext cx="8256588" cy="4402666"/>
          </a:xfrm>
        </p:spPr>
        <p:txBody>
          <a:bodyPr>
            <a:normAutofit/>
          </a:bodyPr>
          <a:lstStyle/>
          <a:p>
            <a:pPr lvl="0"/>
            <a:r>
              <a:rPr lang="en-AU" sz="2400" dirty="0" smtClean="0"/>
              <a:t>Unorganized data is given meaning.</a:t>
            </a:r>
            <a:endParaRPr lang="en-GB" sz="2400" dirty="0"/>
          </a:p>
          <a:p>
            <a:pPr lvl="0"/>
            <a:r>
              <a:rPr lang="en-AU" sz="2400" dirty="0"/>
              <a:t>An organization can create a plan using </a:t>
            </a:r>
            <a:r>
              <a:rPr lang="en-AU" sz="2400" dirty="0" smtClean="0"/>
              <a:t>information.</a:t>
            </a:r>
            <a:endParaRPr lang="en-GB" sz="2400" dirty="0"/>
          </a:p>
          <a:p>
            <a:r>
              <a:rPr lang="en-AU" sz="2400" dirty="0"/>
              <a:t>Informatics can be applied to almost any </a:t>
            </a:r>
            <a:r>
              <a:rPr lang="en-AU" sz="2400" dirty="0" smtClean="0"/>
              <a:t>field.</a:t>
            </a:r>
          </a:p>
          <a:p>
            <a:r>
              <a:rPr lang="en-GB" sz="2400" dirty="0" smtClean="0"/>
              <a:t>An objective </a:t>
            </a:r>
            <a:r>
              <a:rPr lang="en-GB" sz="2400" dirty="0" smtClean="0"/>
              <a:t>without a goal or research can be very deadly.</a:t>
            </a:r>
          </a:p>
          <a:p>
            <a:r>
              <a:rPr lang="en-GB" sz="2400" dirty="0"/>
              <a:t>L</a:t>
            </a:r>
            <a:r>
              <a:rPr lang="en-GB" sz="2400" dirty="0" smtClean="0"/>
              <a:t>ong </a:t>
            </a:r>
            <a:r>
              <a:rPr lang="en-GB" sz="2400" dirty="0" smtClean="0"/>
              <a:t>term value is created in the society.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4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906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76400"/>
            <a:ext cx="8612187" cy="4114801"/>
          </a:xfrm>
        </p:spPr>
        <p:txBody>
          <a:bodyPr>
            <a:normAutofit/>
          </a:bodyPr>
          <a:lstStyle/>
          <a:p>
            <a:pPr lvl="0"/>
            <a:r>
              <a:rPr lang="en-AU" sz="2800" dirty="0" smtClean="0"/>
              <a:t>Gathering </a:t>
            </a:r>
            <a:r>
              <a:rPr lang="en-AU" sz="2800" dirty="0"/>
              <a:t>data </a:t>
            </a:r>
            <a:r>
              <a:rPr lang="en-AU" sz="2800" dirty="0" smtClean="0"/>
              <a:t>is an expensive process.</a:t>
            </a:r>
            <a:endParaRPr lang="en-GB" sz="2800" dirty="0"/>
          </a:p>
          <a:p>
            <a:pPr lvl="0"/>
            <a:r>
              <a:rPr lang="en-AU" sz="2800" dirty="0" smtClean="0"/>
              <a:t>Informatics and analysis is costly</a:t>
            </a:r>
            <a:endParaRPr lang="en-GB" sz="2800" dirty="0"/>
          </a:p>
          <a:p>
            <a:r>
              <a:rPr lang="en-US" sz="2800" dirty="0" smtClean="0"/>
              <a:t>Analysis is </a:t>
            </a:r>
            <a:r>
              <a:rPr lang="en-US" sz="2800" dirty="0"/>
              <a:t>not an autonomous </a:t>
            </a:r>
            <a:r>
              <a:rPr lang="en-US" sz="2800" dirty="0" smtClean="0"/>
              <a:t>process.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1" y="5374794"/>
            <a:ext cx="7941732" cy="1009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Informatics is </a:t>
            </a:r>
            <a:r>
              <a:rPr lang="en-US" sz="2400" b="1" dirty="0">
                <a:solidFill>
                  <a:schemeClr val="tx1"/>
                </a:solidFill>
              </a:rPr>
              <a:t>an essential component in an </a:t>
            </a:r>
            <a:r>
              <a:rPr lang="en-US" sz="2400" b="1" dirty="0" smtClean="0">
                <a:solidFill>
                  <a:schemeClr val="tx1"/>
                </a:solidFill>
              </a:rPr>
              <a:t>organization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88533"/>
            <a:ext cx="7416800" cy="36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32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3667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59467"/>
            <a:ext cx="9601200" cy="4207933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coursesearch.unimelb.edu.au/majors/140-informatics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www.zentut.com/data-mining/data-mining-techniques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cryptohustle.com/bitcoin-user-adoption-on-the-rise</a:t>
            </a:r>
            <a:endParaRPr lang="en-US" dirty="0" smtClean="0"/>
          </a:p>
          <a:p>
            <a:r>
              <a:rPr lang="en-US" dirty="0" smtClean="0"/>
              <a:t>Lecture </a:t>
            </a:r>
            <a:r>
              <a:rPr lang="en-US" dirty="0" smtClean="0"/>
              <a:t>01 Slides, Alan Feteke</a:t>
            </a:r>
          </a:p>
          <a:p>
            <a:r>
              <a:rPr lang="en-US" dirty="0" smtClean="0"/>
              <a:t>Project Stage 2, Karan Goda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6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05941"/>
          </a:xfrm>
        </p:spPr>
        <p:txBody>
          <a:bodyPr/>
          <a:lstStyle/>
          <a:p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91741"/>
            <a:ext cx="5394299" cy="39994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Information is something which informs. It is a tool by which wise decisions are made. </a:t>
            </a:r>
            <a:endParaRPr lang="en-US" sz="2400" dirty="0" smtClean="0"/>
          </a:p>
          <a:p>
            <a:pPr>
              <a:spcBef>
                <a:spcPts val="0"/>
              </a:spcBef>
            </a:pPr>
            <a:r>
              <a:rPr lang="en-US" sz="2400" dirty="0" smtClean="0"/>
              <a:t>Information </a:t>
            </a:r>
            <a:r>
              <a:rPr lang="en-US" sz="2400" dirty="0" smtClean="0"/>
              <a:t>is selected from data by the methods in the field of informatics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86" y="1791741"/>
            <a:ext cx="4443334" cy="34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58365"/>
          </a:xfrm>
        </p:spPr>
        <p:txBody>
          <a:bodyPr/>
          <a:lstStyle/>
          <a:p>
            <a:r>
              <a:rPr lang="en-US" dirty="0" smtClean="0"/>
              <a:t>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3876" y="1880463"/>
            <a:ext cx="5978916" cy="4226264"/>
          </a:xfrm>
        </p:spPr>
        <p:txBody>
          <a:bodyPr>
            <a:normAutofit/>
          </a:bodyPr>
          <a:lstStyle/>
          <a:p>
            <a:r>
              <a:rPr lang="en-US" dirty="0" smtClean="0"/>
              <a:t>Informatics </a:t>
            </a:r>
            <a:r>
              <a:rPr lang="en-US" dirty="0" smtClean="0"/>
              <a:t>is a viable solution to many common fields in which there is a lot of data for example: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Finance</a:t>
            </a:r>
          </a:p>
          <a:p>
            <a:pPr lvl="1"/>
            <a:r>
              <a:rPr lang="en-US" dirty="0" smtClean="0"/>
              <a:t>Economics</a:t>
            </a:r>
          </a:p>
          <a:p>
            <a:pPr lvl="1"/>
            <a:r>
              <a:rPr lang="en-US" dirty="0" smtClean="0"/>
              <a:t>Etc</a:t>
            </a:r>
            <a:r>
              <a:rPr lang="en-US" dirty="0" smtClean="0"/>
              <a:t>.</a:t>
            </a: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i="0" dirty="0" smtClean="0"/>
              <a:t>This information is extracted using data mining methods.</a:t>
            </a:r>
            <a:endParaRPr lang="en-US" i="0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644" y="2101427"/>
            <a:ext cx="4507156" cy="2639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4635" y="4777631"/>
            <a:ext cx="489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example of informatics in the field of 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7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99" y="618518"/>
            <a:ext cx="7776709" cy="5838627"/>
          </a:xfrm>
        </p:spPr>
      </p:pic>
    </p:spTree>
    <p:extLst>
      <p:ext uri="{BB962C8B-B14F-4D97-AF65-F5344CB8AC3E}">
        <p14:creationId xmlns:p14="http://schemas.microsoft.com/office/powerpoint/2010/main" val="98125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43000"/>
          </a:xfrm>
        </p:spPr>
        <p:txBody>
          <a:bodyPr/>
          <a:lstStyle/>
          <a:p>
            <a:r>
              <a:rPr lang="en-US" dirty="0" smtClean="0"/>
              <a:t>Applications of 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4038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Industries to benefit from </a:t>
            </a:r>
            <a:r>
              <a:rPr lang="en-US" sz="2800" dirty="0" smtClean="0"/>
              <a:t>AI.</a:t>
            </a:r>
            <a:endParaRPr lang="en-US" sz="2800" dirty="0" smtClean="0"/>
          </a:p>
          <a:p>
            <a:r>
              <a:rPr lang="en-US" sz="2800" dirty="0" smtClean="0"/>
              <a:t>Edstem’s </a:t>
            </a:r>
            <a:r>
              <a:rPr lang="en-US" sz="2800" dirty="0" smtClean="0"/>
              <a:t>estimated growth by the end of 2020. </a:t>
            </a:r>
          </a:p>
          <a:p>
            <a:pPr lvl="0"/>
            <a:r>
              <a:rPr lang="en-US" sz="2800" dirty="0"/>
              <a:t>The impact of cryptocurrencies on the real world by 2020</a:t>
            </a:r>
            <a:r>
              <a:rPr lang="en-US" sz="2800" dirty="0" smtClean="0"/>
              <a:t>. </a:t>
            </a:r>
            <a:endParaRPr lang="en-GB" sz="2800" dirty="0"/>
          </a:p>
          <a:p>
            <a:pPr lvl="0"/>
            <a:r>
              <a:rPr lang="en-US" sz="2800" dirty="0" smtClean="0"/>
              <a:t>How </a:t>
            </a:r>
            <a:r>
              <a:rPr lang="en-US" sz="2800" dirty="0" smtClean="0"/>
              <a:t>an excess or deprivation of sleep can affect the human body</a:t>
            </a:r>
            <a:r>
              <a:rPr lang="en-US" sz="2800" dirty="0"/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5406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91" t="15257" r="3554" b="7665"/>
          <a:stretch/>
        </p:blipFill>
        <p:spPr>
          <a:xfrm>
            <a:off x="1741018" y="1072990"/>
            <a:ext cx="8926981" cy="524222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41019" y="468616"/>
            <a:ext cx="8926981" cy="120874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Industries to benefit from AI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92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019" y="468616"/>
            <a:ext cx="8926981" cy="120874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Price showing increasing adoption for BTC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/>
          <a:stretch/>
        </p:blipFill>
        <p:spPr>
          <a:xfrm>
            <a:off x="1741019" y="1202266"/>
            <a:ext cx="8534400" cy="5189582"/>
          </a:xfrm>
        </p:spPr>
      </p:pic>
    </p:spTree>
    <p:extLst>
      <p:ext uri="{BB962C8B-B14F-4D97-AF65-F5344CB8AC3E}">
        <p14:creationId xmlns:p14="http://schemas.microsoft.com/office/powerpoint/2010/main" val="23338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5" y="372532"/>
            <a:ext cx="7117385" cy="45390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7"/>
          <a:stretch/>
        </p:blipFill>
        <p:spPr>
          <a:xfrm>
            <a:off x="2607734" y="4776159"/>
            <a:ext cx="9148233" cy="16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6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76780"/>
          </a:xfrm>
        </p:spPr>
        <p:txBody>
          <a:bodyPr/>
          <a:lstStyle/>
          <a:p>
            <a:r>
              <a:rPr lang="en-US" dirty="0" smtClean="0"/>
              <a:t>Allocated </a:t>
            </a:r>
            <a:r>
              <a:rPr lang="en-US" dirty="0" smtClean="0"/>
              <a:t>funds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479" y="1762580"/>
            <a:ext cx="4000214" cy="4131734"/>
          </a:xfrm>
        </p:spPr>
        <p:txBody>
          <a:bodyPr>
            <a:normAutofit/>
          </a:bodyPr>
          <a:lstStyle/>
          <a:p>
            <a:r>
              <a:rPr lang="en-US" sz="2800" dirty="0"/>
              <a:t>Surveys </a:t>
            </a:r>
            <a:r>
              <a:rPr lang="en-US" sz="2800" dirty="0" smtClean="0"/>
              <a:t>are conducted </a:t>
            </a:r>
            <a:r>
              <a:rPr lang="en-US" sz="2800" dirty="0"/>
              <a:t>to gather </a:t>
            </a:r>
            <a:r>
              <a:rPr lang="en-US" sz="2800" dirty="0" smtClean="0"/>
              <a:t>data</a:t>
            </a:r>
            <a:endParaRPr lang="en-AU" sz="2800" dirty="0" smtClean="0"/>
          </a:p>
          <a:p>
            <a:pPr lvl="0"/>
            <a:r>
              <a:rPr lang="en-AU" sz="2800" dirty="0" smtClean="0"/>
              <a:t>Funds </a:t>
            </a:r>
            <a:r>
              <a:rPr lang="en-AU" sz="2800" dirty="0"/>
              <a:t>are not just used for gathering </a:t>
            </a:r>
            <a:r>
              <a:rPr lang="en-AU" sz="2800" dirty="0" smtClean="0"/>
              <a:t>research.</a:t>
            </a:r>
          </a:p>
          <a:p>
            <a:pPr lvl="0"/>
            <a:r>
              <a:rPr lang="en-AU" sz="2800" dirty="0" smtClean="0"/>
              <a:t>Budget constraints are implemented.</a:t>
            </a:r>
            <a:endParaRPr lang="en-GB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69575"/>
              </p:ext>
            </p:extLst>
          </p:nvPr>
        </p:nvGraphicFramePr>
        <p:xfrm>
          <a:off x="5475236" y="1762580"/>
          <a:ext cx="5731056" cy="3413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220"/>
                <a:gridCol w="2403635"/>
                <a:gridCol w="1461913"/>
                <a:gridCol w="645753"/>
                <a:gridCol w="995535"/>
              </a:tblGrid>
              <a:tr h="447675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900" u="none" strike="noStrike">
                          <a:effectLst/>
                        </a:rPr>
                        <a:t>XYZ Informatics Budget</a:t>
                      </a:r>
                      <a:endParaRPr lang="en-US" sz="2900" b="1" i="0" u="none" strike="noStrike">
                        <a:solidFill>
                          <a:srgbClr val="282C2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% of Funds Allocated</a:t>
                      </a:r>
                      <a:endParaRPr lang="en-US" sz="1800" b="1" i="0" u="none" strike="noStrike" dirty="0">
                        <a:solidFill>
                          <a:srgbClr val="282C2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Summary</a:t>
                      </a:r>
                      <a:endParaRPr lang="en-US" sz="1800" b="1" i="0" u="none" strike="noStrike">
                        <a:solidFill>
                          <a:srgbClr val="282C2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Researchers</a:t>
                      </a:r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$3,750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Programmers</a:t>
                      </a:r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$6,000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Equipment</a:t>
                      </a:r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$550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Office expenses</a:t>
                      </a:r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26035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$750</a:t>
                      </a:r>
                      <a:endParaRPr lang="en-US" sz="1200" b="1" i="0" u="none" strike="noStrike">
                        <a:solidFill>
                          <a:srgbClr val="E11E45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28575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91BD3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7A8677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765225403"/>
              </p:ext>
            </p:extLst>
          </p:nvPr>
        </p:nvGraphicFramePr>
        <p:xfrm>
          <a:off x="5685097" y="2669743"/>
          <a:ext cx="2276475" cy="1704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75236" y="5110940"/>
            <a:ext cx="5842338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budget plan of an informatics division in 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5659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3090</TotalTime>
  <Words>289</Words>
  <Application>Microsoft Macintosh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Franklin Gothic Book</vt:lpstr>
      <vt:lpstr>Wingdings</vt:lpstr>
      <vt:lpstr>Arial</vt:lpstr>
      <vt:lpstr>Crop</vt:lpstr>
      <vt:lpstr>Data - A new era</vt:lpstr>
      <vt:lpstr>Information</vt:lpstr>
      <vt:lpstr>Informatics</vt:lpstr>
      <vt:lpstr>PowerPoint Presentation</vt:lpstr>
      <vt:lpstr>Applications of Informatics</vt:lpstr>
      <vt:lpstr>Industries to benefit from AI</vt:lpstr>
      <vt:lpstr>Price showing increasing adoption for BTC</vt:lpstr>
      <vt:lpstr>PowerPoint Presentation</vt:lpstr>
      <vt:lpstr>Allocated funds</vt:lpstr>
      <vt:lpstr>Overall advantages of informatics</vt:lpstr>
      <vt:lpstr>Disadvantages</vt:lpstr>
      <vt:lpstr>Conclusion</vt:lpstr>
      <vt:lpstr>Sources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Stage 3  - A new era</dc:title>
  <dc:creator>Karan Goda</dc:creator>
  <cp:lastModifiedBy>Karan Goda</cp:lastModifiedBy>
  <cp:revision>82</cp:revision>
  <dcterms:created xsi:type="dcterms:W3CDTF">2017-05-29T10:37:13Z</dcterms:created>
  <dcterms:modified xsi:type="dcterms:W3CDTF">2017-06-05T11:45:23Z</dcterms:modified>
</cp:coreProperties>
</file>